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arumadrop One" charset="1" panose="00000000000000000000"/>
      <p:regular r:id="rId20"/>
    </p:embeddedFont>
    <p:embeddedFont>
      <p:font typeface="Chau Philomene" charset="1" panose="02000806040000020003"/>
      <p:regular r:id="rId21"/>
    </p:embeddedFont>
    <p:embeddedFont>
      <p:font typeface="Bugaki" charset="1" panose="00000000000000000000"/>
      <p:regular r:id="rId22"/>
    </p:embeddedFont>
    <p:embeddedFont>
      <p:font typeface="Gagalin" charset="1" panose="00000500000000000000"/>
      <p:regular r:id="rId23"/>
    </p:embeddedFont>
    <p:embeddedFont>
      <p:font typeface="Glacial Indifference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9.png" Type="http://schemas.openxmlformats.org/officeDocument/2006/relationships/image"/><Relationship Id="rId15" Target="../media/image25.png" Type="http://schemas.openxmlformats.org/officeDocument/2006/relationships/image"/><Relationship Id="rId2" Target="../media/image3.png" Type="http://schemas.openxmlformats.org/officeDocument/2006/relationships/image"/><Relationship Id="rId3" Target="../media/image26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27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9.png" Type="http://schemas.openxmlformats.org/officeDocument/2006/relationships/image"/><Relationship Id="rId4" Target="../media/image31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4.png" Type="http://schemas.openxmlformats.org/officeDocument/2006/relationships/image"/><Relationship Id="rId4" Target="../media/image27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1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99728" y="761879"/>
            <a:ext cx="5155731" cy="4865721"/>
          </a:xfrm>
          <a:custGeom>
            <a:avLst/>
            <a:gdLst/>
            <a:ahLst/>
            <a:cxnLst/>
            <a:rect r="r" b="b" t="t" l="l"/>
            <a:pathLst>
              <a:path h="4865721" w="5155731">
                <a:moveTo>
                  <a:pt x="0" y="0"/>
                </a:moveTo>
                <a:lnTo>
                  <a:pt x="5155731" y="0"/>
                </a:lnTo>
                <a:lnTo>
                  <a:pt x="5155731" y="4865721"/>
                </a:lnTo>
                <a:lnTo>
                  <a:pt x="0" y="4865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9266" y="3846550"/>
            <a:ext cx="3880924" cy="4843587"/>
          </a:xfrm>
          <a:custGeom>
            <a:avLst/>
            <a:gdLst/>
            <a:ahLst/>
            <a:cxnLst/>
            <a:rect r="r" b="b" t="t" l="l"/>
            <a:pathLst>
              <a:path h="4843587" w="3880924">
                <a:moveTo>
                  <a:pt x="0" y="0"/>
                </a:moveTo>
                <a:lnTo>
                  <a:pt x="3880924" y="0"/>
                </a:lnTo>
                <a:lnTo>
                  <a:pt x="3880924" y="4843587"/>
                </a:lnTo>
                <a:lnTo>
                  <a:pt x="0" y="4843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646" y="1308312"/>
            <a:ext cx="9263166" cy="234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1"/>
              </a:lnSpc>
            </a:pPr>
            <a:r>
              <a:rPr lang="en-US" sz="5082" spc="-106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Percorso accademico abilitante di Formazione iniziale</a:t>
            </a:r>
          </a:p>
          <a:p>
            <a:pPr algn="ctr">
              <a:lnSpc>
                <a:spcPts val="6201"/>
              </a:lnSpc>
            </a:pPr>
            <a:r>
              <a:rPr lang="en-US" sz="5082" spc="-106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60 CFA allegato 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961927" y="2318822"/>
            <a:ext cx="5737243" cy="5636841"/>
          </a:xfrm>
          <a:custGeom>
            <a:avLst/>
            <a:gdLst/>
            <a:ahLst/>
            <a:cxnLst/>
            <a:rect r="r" b="b" t="t" l="l"/>
            <a:pathLst>
              <a:path h="5636841" w="5737243">
                <a:moveTo>
                  <a:pt x="0" y="0"/>
                </a:moveTo>
                <a:lnTo>
                  <a:pt x="5737242" y="0"/>
                </a:lnTo>
                <a:lnTo>
                  <a:pt x="5737242" y="5636841"/>
                </a:lnTo>
                <a:lnTo>
                  <a:pt x="0" y="5636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61047" y="4990269"/>
            <a:ext cx="3798253" cy="4830847"/>
          </a:xfrm>
          <a:custGeom>
            <a:avLst/>
            <a:gdLst/>
            <a:ahLst/>
            <a:cxnLst/>
            <a:rect r="r" b="b" t="t" l="l"/>
            <a:pathLst>
              <a:path h="4830847" w="3798253">
                <a:moveTo>
                  <a:pt x="0" y="0"/>
                </a:moveTo>
                <a:lnTo>
                  <a:pt x="3798253" y="0"/>
                </a:lnTo>
                <a:lnTo>
                  <a:pt x="3798253" y="4830847"/>
                </a:lnTo>
                <a:lnTo>
                  <a:pt x="0" y="4830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78119" y="7468567"/>
            <a:ext cx="5008869" cy="574381"/>
            <a:chOff x="0" y="0"/>
            <a:chExt cx="1319208" cy="1512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9208" cy="151277"/>
            </a:xfrm>
            <a:custGeom>
              <a:avLst/>
              <a:gdLst/>
              <a:ahLst/>
              <a:cxnLst/>
              <a:rect r="r" b="b" t="t" l="l"/>
              <a:pathLst>
                <a:path h="151277" w="1319208">
                  <a:moveTo>
                    <a:pt x="75639" y="0"/>
                  </a:moveTo>
                  <a:lnTo>
                    <a:pt x="1243570" y="0"/>
                  </a:lnTo>
                  <a:cubicBezTo>
                    <a:pt x="1263630" y="0"/>
                    <a:pt x="1282869" y="7969"/>
                    <a:pt x="1297054" y="22154"/>
                  </a:cubicBezTo>
                  <a:cubicBezTo>
                    <a:pt x="1311239" y="36339"/>
                    <a:pt x="1319208" y="55578"/>
                    <a:pt x="1319208" y="75639"/>
                  </a:cubicBezTo>
                  <a:lnTo>
                    <a:pt x="1319208" y="75639"/>
                  </a:lnTo>
                  <a:cubicBezTo>
                    <a:pt x="1319208" y="117413"/>
                    <a:pt x="1285344" y="151277"/>
                    <a:pt x="1243570" y="151277"/>
                  </a:cubicBezTo>
                  <a:lnTo>
                    <a:pt x="75639" y="151277"/>
                  </a:lnTo>
                  <a:cubicBezTo>
                    <a:pt x="33865" y="151277"/>
                    <a:pt x="0" y="117413"/>
                    <a:pt x="0" y="75639"/>
                  </a:cubicBezTo>
                  <a:lnTo>
                    <a:pt x="0" y="75639"/>
                  </a:lnTo>
                  <a:cubicBezTo>
                    <a:pt x="0" y="33865"/>
                    <a:pt x="33865" y="0"/>
                    <a:pt x="75639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19208" cy="18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92">
                  <a:solidFill>
                    <a:srgbClr val="533014"/>
                  </a:solidFill>
                  <a:latin typeface="Chau Philomene"/>
                  <a:ea typeface="Chau Philomene"/>
                  <a:cs typeface="Chau Philomene"/>
                  <a:sym typeface="Chau Philomene"/>
                </a:rPr>
                <a:t>CANDIDATO: SALVATORE COSTANTINO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42706" y="8888886"/>
            <a:ext cx="760408" cy="766154"/>
          </a:xfrm>
          <a:custGeom>
            <a:avLst/>
            <a:gdLst/>
            <a:ahLst/>
            <a:cxnLst/>
            <a:rect r="r" b="b" t="t" l="l"/>
            <a:pathLst>
              <a:path h="766154" w="760408">
                <a:moveTo>
                  <a:pt x="0" y="0"/>
                </a:moveTo>
                <a:lnTo>
                  <a:pt x="760408" y="0"/>
                </a:lnTo>
                <a:lnTo>
                  <a:pt x="760408" y="766155"/>
                </a:lnTo>
                <a:lnTo>
                  <a:pt x="0" y="7661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44453" y="7970670"/>
            <a:ext cx="690580" cy="918216"/>
          </a:xfrm>
          <a:custGeom>
            <a:avLst/>
            <a:gdLst/>
            <a:ahLst/>
            <a:cxnLst/>
            <a:rect r="r" b="b" t="t" l="l"/>
            <a:pathLst>
              <a:path h="918216" w="690580">
                <a:moveTo>
                  <a:pt x="0" y="0"/>
                </a:moveTo>
                <a:lnTo>
                  <a:pt x="690581" y="0"/>
                </a:lnTo>
                <a:lnTo>
                  <a:pt x="690581" y="918216"/>
                </a:lnTo>
                <a:lnTo>
                  <a:pt x="0" y="918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45224" y="9169371"/>
            <a:ext cx="714439" cy="766154"/>
          </a:xfrm>
          <a:custGeom>
            <a:avLst/>
            <a:gdLst/>
            <a:ahLst/>
            <a:cxnLst/>
            <a:rect r="r" b="b" t="t" l="l"/>
            <a:pathLst>
              <a:path h="766154" w="714439">
                <a:moveTo>
                  <a:pt x="0" y="0"/>
                </a:moveTo>
                <a:lnTo>
                  <a:pt x="714439" y="0"/>
                </a:lnTo>
                <a:lnTo>
                  <a:pt x="714439" y="766155"/>
                </a:lnTo>
                <a:lnTo>
                  <a:pt x="0" y="7661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46950">
            <a:off x="0" y="6306460"/>
            <a:ext cx="398562" cy="984522"/>
          </a:xfrm>
          <a:custGeom>
            <a:avLst/>
            <a:gdLst/>
            <a:ahLst/>
            <a:cxnLst/>
            <a:rect r="r" b="b" t="t" l="l"/>
            <a:pathLst>
              <a:path h="984522" w="398562">
                <a:moveTo>
                  <a:pt x="0" y="0"/>
                </a:moveTo>
                <a:lnTo>
                  <a:pt x="398562" y="0"/>
                </a:lnTo>
                <a:lnTo>
                  <a:pt x="398562" y="984521"/>
                </a:lnTo>
                <a:lnTo>
                  <a:pt x="0" y="9845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57289" y="-196562"/>
            <a:ext cx="690580" cy="918216"/>
          </a:xfrm>
          <a:custGeom>
            <a:avLst/>
            <a:gdLst/>
            <a:ahLst/>
            <a:cxnLst/>
            <a:rect r="r" b="b" t="t" l="l"/>
            <a:pathLst>
              <a:path h="918216" w="690580">
                <a:moveTo>
                  <a:pt x="0" y="0"/>
                </a:moveTo>
                <a:lnTo>
                  <a:pt x="690580" y="0"/>
                </a:lnTo>
                <a:lnTo>
                  <a:pt x="690580" y="918216"/>
                </a:lnTo>
                <a:lnTo>
                  <a:pt x="0" y="918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8496" y="262546"/>
            <a:ext cx="760408" cy="766154"/>
          </a:xfrm>
          <a:custGeom>
            <a:avLst/>
            <a:gdLst/>
            <a:ahLst/>
            <a:cxnLst/>
            <a:rect r="r" b="b" t="t" l="l"/>
            <a:pathLst>
              <a:path h="766154" w="760408">
                <a:moveTo>
                  <a:pt x="0" y="0"/>
                </a:moveTo>
                <a:lnTo>
                  <a:pt x="760408" y="0"/>
                </a:lnTo>
                <a:lnTo>
                  <a:pt x="760408" y="766154"/>
                </a:lnTo>
                <a:lnTo>
                  <a:pt x="0" y="766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92605">
            <a:off x="4206556" y="-15128"/>
            <a:ext cx="1831367" cy="893381"/>
          </a:xfrm>
          <a:custGeom>
            <a:avLst/>
            <a:gdLst/>
            <a:ahLst/>
            <a:cxnLst/>
            <a:rect r="r" b="b" t="t" l="l"/>
            <a:pathLst>
              <a:path h="893381" w="1831367">
                <a:moveTo>
                  <a:pt x="0" y="0"/>
                </a:moveTo>
                <a:lnTo>
                  <a:pt x="1831367" y="0"/>
                </a:lnTo>
                <a:lnTo>
                  <a:pt x="1831367" y="893382"/>
                </a:lnTo>
                <a:lnTo>
                  <a:pt x="0" y="893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1208" t="0" r="-157404" b="-54472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95475" y="1872131"/>
            <a:ext cx="615521" cy="1175161"/>
          </a:xfrm>
          <a:custGeom>
            <a:avLst/>
            <a:gdLst/>
            <a:ahLst/>
            <a:cxnLst/>
            <a:rect r="r" b="b" t="t" l="l"/>
            <a:pathLst>
              <a:path h="1175161" w="615521">
                <a:moveTo>
                  <a:pt x="0" y="0"/>
                </a:moveTo>
                <a:lnTo>
                  <a:pt x="615520" y="0"/>
                </a:lnTo>
                <a:lnTo>
                  <a:pt x="615520" y="1175161"/>
                </a:lnTo>
                <a:lnTo>
                  <a:pt x="0" y="1175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29913" t="0" r="-388304" b="-39013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259231" y="3905251"/>
            <a:ext cx="3014216" cy="40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  <a:spcBef>
                <a:spcPct val="0"/>
              </a:spcBef>
            </a:pPr>
            <a:r>
              <a:rPr lang="en-US" sz="2391" spc="1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(DPCM 04/08/2023)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5257" y="5890310"/>
            <a:ext cx="7802166" cy="37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  <a:spcBef>
                <a:spcPct val="0"/>
              </a:spcBef>
            </a:pPr>
            <a:r>
              <a:rPr lang="en-US" sz="1991" spc="83" u="sng">
                <a:solidFill>
                  <a:srgbClr val="323944"/>
                </a:solidFill>
                <a:latin typeface="Bugaki"/>
                <a:ea typeface="Bugaki"/>
                <a:cs typeface="Bugaki"/>
                <a:sym typeface="Bugaki"/>
              </a:rPr>
              <a:t>PIANOFORTE</a:t>
            </a:r>
            <a:r>
              <a:rPr lang="en-US" sz="1991" spc="83">
                <a:solidFill>
                  <a:srgbClr val="323944"/>
                </a:solidFill>
                <a:latin typeface="Bugaki"/>
                <a:ea typeface="Bugaki"/>
                <a:cs typeface="Bugaki"/>
                <a:sym typeface="Bugaki"/>
              </a:rPr>
              <a:t> SCUOLA SECONDARIA DI I GRADO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30235" y="5021054"/>
            <a:ext cx="1472208" cy="69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8"/>
              </a:lnSpc>
              <a:spcBef>
                <a:spcPct val="0"/>
              </a:spcBef>
            </a:pPr>
            <a:r>
              <a:rPr lang="en-US" sz="3691" spc="155">
                <a:solidFill>
                  <a:srgbClr val="323944"/>
                </a:solidFill>
                <a:latin typeface="Bugaki"/>
                <a:ea typeface="Bugaki"/>
                <a:cs typeface="Bugaki"/>
                <a:sym typeface="Bugaki"/>
              </a:rPr>
              <a:t>AJ56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73734" y="8195348"/>
            <a:ext cx="2956242" cy="554504"/>
            <a:chOff x="0" y="0"/>
            <a:chExt cx="778599" cy="14604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78599" cy="146042"/>
            </a:xfrm>
            <a:custGeom>
              <a:avLst/>
              <a:gdLst/>
              <a:ahLst/>
              <a:cxnLst/>
              <a:rect r="r" b="b" t="t" l="l"/>
              <a:pathLst>
                <a:path h="146042" w="778599">
                  <a:moveTo>
                    <a:pt x="73021" y="0"/>
                  </a:moveTo>
                  <a:lnTo>
                    <a:pt x="705578" y="0"/>
                  </a:lnTo>
                  <a:cubicBezTo>
                    <a:pt x="745906" y="0"/>
                    <a:pt x="778599" y="32693"/>
                    <a:pt x="778599" y="73021"/>
                  </a:cubicBezTo>
                  <a:lnTo>
                    <a:pt x="778599" y="73021"/>
                  </a:lnTo>
                  <a:cubicBezTo>
                    <a:pt x="778599" y="113350"/>
                    <a:pt x="745906" y="146042"/>
                    <a:pt x="705578" y="146042"/>
                  </a:cubicBezTo>
                  <a:lnTo>
                    <a:pt x="73021" y="146042"/>
                  </a:lnTo>
                  <a:cubicBezTo>
                    <a:pt x="32693" y="146042"/>
                    <a:pt x="0" y="113350"/>
                    <a:pt x="0" y="73021"/>
                  </a:cubicBezTo>
                  <a:lnTo>
                    <a:pt x="0" y="73021"/>
                  </a:lnTo>
                  <a:cubicBezTo>
                    <a:pt x="0" y="32693"/>
                    <a:pt x="32693" y="0"/>
                    <a:pt x="73021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778599" cy="18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92">
                  <a:solidFill>
                    <a:srgbClr val="533014"/>
                  </a:solidFill>
                  <a:latin typeface="Chau Philomene"/>
                  <a:ea typeface="Chau Philomene"/>
                  <a:cs typeface="Chau Philomene"/>
                  <a:sym typeface="Chau Philomene"/>
                </a:rPr>
                <a:t>MATRICOLA: 13571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112" y="6756519"/>
            <a:ext cx="2768795" cy="2721495"/>
          </a:xfrm>
          <a:custGeom>
            <a:avLst/>
            <a:gdLst/>
            <a:ahLst/>
            <a:cxnLst/>
            <a:rect r="r" b="b" t="t" l="l"/>
            <a:pathLst>
              <a:path h="2721495" w="2768795">
                <a:moveTo>
                  <a:pt x="0" y="0"/>
                </a:moveTo>
                <a:lnTo>
                  <a:pt x="2768796" y="0"/>
                </a:lnTo>
                <a:lnTo>
                  <a:pt x="2768796" y="2721495"/>
                </a:lnTo>
                <a:lnTo>
                  <a:pt x="0" y="272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83013"/>
            <a:ext cx="2526217" cy="3147934"/>
          </a:xfrm>
          <a:custGeom>
            <a:avLst/>
            <a:gdLst/>
            <a:ahLst/>
            <a:cxnLst/>
            <a:rect r="r" b="b" t="t" l="l"/>
            <a:pathLst>
              <a:path h="3147934" w="2526217">
                <a:moveTo>
                  <a:pt x="0" y="0"/>
                </a:moveTo>
                <a:lnTo>
                  <a:pt x="2526217" y="0"/>
                </a:lnTo>
                <a:lnTo>
                  <a:pt x="2526217" y="3147935"/>
                </a:lnTo>
                <a:lnTo>
                  <a:pt x="0" y="3147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697833"/>
            <a:ext cx="3514906" cy="2596637"/>
          </a:xfrm>
          <a:custGeom>
            <a:avLst/>
            <a:gdLst/>
            <a:ahLst/>
            <a:cxnLst/>
            <a:rect r="r" b="b" t="t" l="l"/>
            <a:pathLst>
              <a:path h="2596637" w="3514906">
                <a:moveTo>
                  <a:pt x="0" y="0"/>
                </a:moveTo>
                <a:lnTo>
                  <a:pt x="3514906" y="0"/>
                </a:lnTo>
                <a:lnTo>
                  <a:pt x="3514906" y="2596637"/>
                </a:lnTo>
                <a:lnTo>
                  <a:pt x="0" y="259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15391" y="6697833"/>
            <a:ext cx="1633209" cy="2607919"/>
          </a:xfrm>
          <a:custGeom>
            <a:avLst/>
            <a:gdLst/>
            <a:ahLst/>
            <a:cxnLst/>
            <a:rect r="r" b="b" t="t" l="l"/>
            <a:pathLst>
              <a:path h="2607919" w="1633209">
                <a:moveTo>
                  <a:pt x="0" y="0"/>
                </a:moveTo>
                <a:lnTo>
                  <a:pt x="1633210" y="0"/>
                </a:lnTo>
                <a:lnTo>
                  <a:pt x="1633210" y="2607919"/>
                </a:lnTo>
                <a:lnTo>
                  <a:pt x="0" y="2607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01303" y="6732056"/>
            <a:ext cx="2164573" cy="2607919"/>
          </a:xfrm>
          <a:custGeom>
            <a:avLst/>
            <a:gdLst/>
            <a:ahLst/>
            <a:cxnLst/>
            <a:rect r="r" b="b" t="t" l="l"/>
            <a:pathLst>
              <a:path h="2607919" w="2164573">
                <a:moveTo>
                  <a:pt x="0" y="0"/>
                </a:moveTo>
                <a:lnTo>
                  <a:pt x="2164573" y="0"/>
                </a:lnTo>
                <a:lnTo>
                  <a:pt x="2164573" y="2607919"/>
                </a:lnTo>
                <a:lnTo>
                  <a:pt x="0" y="2607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44105" y="3039332"/>
            <a:ext cx="2447275" cy="2447275"/>
          </a:xfrm>
          <a:custGeom>
            <a:avLst/>
            <a:gdLst/>
            <a:ahLst/>
            <a:cxnLst/>
            <a:rect r="r" b="b" t="t" l="l"/>
            <a:pathLst>
              <a:path h="2447275" w="2447275">
                <a:moveTo>
                  <a:pt x="0" y="0"/>
                </a:moveTo>
                <a:lnTo>
                  <a:pt x="2447275" y="0"/>
                </a:lnTo>
                <a:lnTo>
                  <a:pt x="2447275" y="2447275"/>
                </a:lnTo>
                <a:lnTo>
                  <a:pt x="0" y="2447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14660" y="7003351"/>
            <a:ext cx="2544640" cy="2474663"/>
          </a:xfrm>
          <a:custGeom>
            <a:avLst/>
            <a:gdLst/>
            <a:ahLst/>
            <a:cxnLst/>
            <a:rect r="r" b="b" t="t" l="l"/>
            <a:pathLst>
              <a:path h="2474663" w="2544640">
                <a:moveTo>
                  <a:pt x="0" y="0"/>
                </a:moveTo>
                <a:lnTo>
                  <a:pt x="2544640" y="0"/>
                </a:lnTo>
                <a:lnTo>
                  <a:pt x="2544640" y="2474663"/>
                </a:lnTo>
                <a:lnTo>
                  <a:pt x="0" y="2474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95824" y="3887846"/>
            <a:ext cx="2143481" cy="1454888"/>
          </a:xfrm>
          <a:custGeom>
            <a:avLst/>
            <a:gdLst/>
            <a:ahLst/>
            <a:cxnLst/>
            <a:rect r="r" b="b" t="t" l="l"/>
            <a:pathLst>
              <a:path h="1454888" w="2143481">
                <a:moveTo>
                  <a:pt x="0" y="0"/>
                </a:moveTo>
                <a:lnTo>
                  <a:pt x="2143481" y="0"/>
                </a:lnTo>
                <a:lnTo>
                  <a:pt x="2143481" y="1454888"/>
                </a:lnTo>
                <a:lnTo>
                  <a:pt x="0" y="14548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14024">
            <a:off x="6997716" y="3645794"/>
            <a:ext cx="1788711" cy="1717162"/>
          </a:xfrm>
          <a:custGeom>
            <a:avLst/>
            <a:gdLst/>
            <a:ahLst/>
            <a:cxnLst/>
            <a:rect r="r" b="b" t="t" l="l"/>
            <a:pathLst>
              <a:path h="1717162" w="1788711">
                <a:moveTo>
                  <a:pt x="0" y="0"/>
                </a:moveTo>
                <a:lnTo>
                  <a:pt x="1788711" y="0"/>
                </a:lnTo>
                <a:lnTo>
                  <a:pt x="1788711" y="1717163"/>
                </a:lnTo>
                <a:lnTo>
                  <a:pt x="0" y="17171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15242">
            <a:off x="9540149" y="7314426"/>
            <a:ext cx="1854832" cy="1852513"/>
          </a:xfrm>
          <a:custGeom>
            <a:avLst/>
            <a:gdLst/>
            <a:ahLst/>
            <a:cxnLst/>
            <a:rect r="r" b="b" t="t" l="l"/>
            <a:pathLst>
              <a:path h="1852513" w="1854832">
                <a:moveTo>
                  <a:pt x="0" y="0"/>
                </a:moveTo>
                <a:lnTo>
                  <a:pt x="1854832" y="0"/>
                </a:lnTo>
                <a:lnTo>
                  <a:pt x="1854832" y="1852513"/>
                </a:lnTo>
                <a:lnTo>
                  <a:pt x="0" y="18525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36013">
            <a:off x="3228757" y="3669635"/>
            <a:ext cx="1777479" cy="1906144"/>
          </a:xfrm>
          <a:custGeom>
            <a:avLst/>
            <a:gdLst/>
            <a:ahLst/>
            <a:cxnLst/>
            <a:rect r="r" b="b" t="t" l="l"/>
            <a:pathLst>
              <a:path h="1906144" w="1777479">
                <a:moveTo>
                  <a:pt x="0" y="0"/>
                </a:moveTo>
                <a:lnTo>
                  <a:pt x="1777479" y="0"/>
                </a:lnTo>
                <a:lnTo>
                  <a:pt x="1777479" y="1906144"/>
                </a:lnTo>
                <a:lnTo>
                  <a:pt x="0" y="19061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782756">
            <a:off x="4095587" y="3717253"/>
            <a:ext cx="2315067" cy="1574245"/>
          </a:xfrm>
          <a:custGeom>
            <a:avLst/>
            <a:gdLst/>
            <a:ahLst/>
            <a:cxnLst/>
            <a:rect r="r" b="b" t="t" l="l"/>
            <a:pathLst>
              <a:path h="1574245" w="2315067">
                <a:moveTo>
                  <a:pt x="0" y="0"/>
                </a:moveTo>
                <a:lnTo>
                  <a:pt x="2315066" y="0"/>
                </a:lnTo>
                <a:lnTo>
                  <a:pt x="2315066" y="1574245"/>
                </a:lnTo>
                <a:lnTo>
                  <a:pt x="0" y="15742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08618">
            <a:off x="-90603" y="783635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4"/>
                </a:lnTo>
                <a:lnTo>
                  <a:pt x="0" y="14270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923" b="-23307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904863" y="531100"/>
            <a:ext cx="10082356" cy="174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56"/>
              </a:lnSpc>
            </a:pPr>
            <a:r>
              <a:rPr lang="en-US" sz="10183">
                <a:solidFill>
                  <a:srgbClr val="DE9708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Resources Page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663762">
            <a:off x="13718054" y="92588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923" b="-23307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86680" y="3075910"/>
            <a:ext cx="2766144" cy="2562141"/>
          </a:xfrm>
          <a:custGeom>
            <a:avLst/>
            <a:gdLst/>
            <a:ahLst/>
            <a:cxnLst/>
            <a:rect r="r" b="b" t="t" l="l"/>
            <a:pathLst>
              <a:path h="2562141" w="2766144">
                <a:moveTo>
                  <a:pt x="0" y="0"/>
                </a:moveTo>
                <a:lnTo>
                  <a:pt x="2766144" y="0"/>
                </a:lnTo>
                <a:lnTo>
                  <a:pt x="2766144" y="2562141"/>
                </a:lnTo>
                <a:lnTo>
                  <a:pt x="0" y="25621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04883" y="2549138"/>
            <a:ext cx="4478234" cy="6709162"/>
            <a:chOff x="0" y="0"/>
            <a:chExt cx="1179453" cy="17670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9453" cy="1767022"/>
            </a:xfrm>
            <a:custGeom>
              <a:avLst/>
              <a:gdLst/>
              <a:ahLst/>
              <a:cxnLst/>
              <a:rect r="r" b="b" t="t" l="l"/>
              <a:pathLst>
                <a:path h="1767022" w="1179453">
                  <a:moveTo>
                    <a:pt x="88168" y="0"/>
                  </a:moveTo>
                  <a:lnTo>
                    <a:pt x="1091284" y="0"/>
                  </a:lnTo>
                  <a:cubicBezTo>
                    <a:pt x="1139978" y="0"/>
                    <a:pt x="1179453" y="39474"/>
                    <a:pt x="1179453" y="88168"/>
                  </a:cubicBezTo>
                  <a:lnTo>
                    <a:pt x="1179453" y="1678854"/>
                  </a:lnTo>
                  <a:cubicBezTo>
                    <a:pt x="1179453" y="1702238"/>
                    <a:pt x="1170163" y="1724664"/>
                    <a:pt x="1153629" y="1741198"/>
                  </a:cubicBezTo>
                  <a:cubicBezTo>
                    <a:pt x="1137094" y="1757733"/>
                    <a:pt x="1114668" y="1767022"/>
                    <a:pt x="1091284" y="1767022"/>
                  </a:cubicBezTo>
                  <a:lnTo>
                    <a:pt x="88168" y="1767022"/>
                  </a:lnTo>
                  <a:cubicBezTo>
                    <a:pt x="64785" y="1767022"/>
                    <a:pt x="42359" y="1757733"/>
                    <a:pt x="25824" y="1741198"/>
                  </a:cubicBezTo>
                  <a:cubicBezTo>
                    <a:pt x="9289" y="1724664"/>
                    <a:pt x="0" y="1702238"/>
                    <a:pt x="0" y="1678854"/>
                  </a:cubicBezTo>
                  <a:lnTo>
                    <a:pt x="0" y="88168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8" y="0"/>
                  </a:cubicBezTo>
                  <a:close/>
                </a:path>
              </a:pathLst>
            </a:custGeom>
            <a:solidFill>
              <a:srgbClr val="F9D9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79453" cy="182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549138"/>
            <a:ext cx="4478234" cy="6709162"/>
            <a:chOff x="0" y="0"/>
            <a:chExt cx="1179453" cy="17670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9453" cy="1767022"/>
            </a:xfrm>
            <a:custGeom>
              <a:avLst/>
              <a:gdLst/>
              <a:ahLst/>
              <a:cxnLst/>
              <a:rect r="r" b="b" t="t" l="l"/>
              <a:pathLst>
                <a:path h="1767022" w="1179453">
                  <a:moveTo>
                    <a:pt x="88168" y="0"/>
                  </a:moveTo>
                  <a:lnTo>
                    <a:pt x="1091284" y="0"/>
                  </a:lnTo>
                  <a:cubicBezTo>
                    <a:pt x="1139978" y="0"/>
                    <a:pt x="1179453" y="39474"/>
                    <a:pt x="1179453" y="88168"/>
                  </a:cubicBezTo>
                  <a:lnTo>
                    <a:pt x="1179453" y="1678854"/>
                  </a:lnTo>
                  <a:cubicBezTo>
                    <a:pt x="1179453" y="1702238"/>
                    <a:pt x="1170163" y="1724664"/>
                    <a:pt x="1153629" y="1741198"/>
                  </a:cubicBezTo>
                  <a:cubicBezTo>
                    <a:pt x="1137094" y="1757733"/>
                    <a:pt x="1114668" y="1767022"/>
                    <a:pt x="1091284" y="1767022"/>
                  </a:cubicBezTo>
                  <a:lnTo>
                    <a:pt x="88168" y="1767022"/>
                  </a:lnTo>
                  <a:cubicBezTo>
                    <a:pt x="64785" y="1767022"/>
                    <a:pt x="42359" y="1757733"/>
                    <a:pt x="25824" y="1741198"/>
                  </a:cubicBezTo>
                  <a:cubicBezTo>
                    <a:pt x="9289" y="1724664"/>
                    <a:pt x="0" y="1702238"/>
                    <a:pt x="0" y="1678854"/>
                  </a:cubicBezTo>
                  <a:lnTo>
                    <a:pt x="0" y="88168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8" y="0"/>
                  </a:cubicBezTo>
                  <a:close/>
                </a:path>
              </a:pathLst>
            </a:custGeom>
            <a:solidFill>
              <a:srgbClr val="F9D98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79453" cy="182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83292" y="2549138"/>
            <a:ext cx="4478234" cy="6709162"/>
            <a:chOff x="0" y="0"/>
            <a:chExt cx="1179453" cy="17670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9453" cy="1767022"/>
            </a:xfrm>
            <a:custGeom>
              <a:avLst/>
              <a:gdLst/>
              <a:ahLst/>
              <a:cxnLst/>
              <a:rect r="r" b="b" t="t" l="l"/>
              <a:pathLst>
                <a:path h="1767022" w="1179453">
                  <a:moveTo>
                    <a:pt x="88168" y="0"/>
                  </a:moveTo>
                  <a:lnTo>
                    <a:pt x="1091284" y="0"/>
                  </a:lnTo>
                  <a:cubicBezTo>
                    <a:pt x="1139978" y="0"/>
                    <a:pt x="1179453" y="39474"/>
                    <a:pt x="1179453" y="88168"/>
                  </a:cubicBezTo>
                  <a:lnTo>
                    <a:pt x="1179453" y="1678854"/>
                  </a:lnTo>
                  <a:cubicBezTo>
                    <a:pt x="1179453" y="1702238"/>
                    <a:pt x="1170163" y="1724664"/>
                    <a:pt x="1153629" y="1741198"/>
                  </a:cubicBezTo>
                  <a:cubicBezTo>
                    <a:pt x="1137094" y="1757733"/>
                    <a:pt x="1114668" y="1767022"/>
                    <a:pt x="1091284" y="1767022"/>
                  </a:cubicBezTo>
                  <a:lnTo>
                    <a:pt x="88168" y="1767022"/>
                  </a:lnTo>
                  <a:cubicBezTo>
                    <a:pt x="64785" y="1767022"/>
                    <a:pt x="42359" y="1757733"/>
                    <a:pt x="25824" y="1741198"/>
                  </a:cubicBezTo>
                  <a:cubicBezTo>
                    <a:pt x="9289" y="1724664"/>
                    <a:pt x="0" y="1702238"/>
                    <a:pt x="0" y="1678854"/>
                  </a:cubicBezTo>
                  <a:lnTo>
                    <a:pt x="0" y="88168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8" y="0"/>
                  </a:cubicBezTo>
                  <a:close/>
                </a:path>
              </a:pathLst>
            </a:custGeom>
            <a:solidFill>
              <a:srgbClr val="F9D98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79453" cy="182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308618">
            <a:off x="-1744053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3" b="-23307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496878" y="4034790"/>
            <a:ext cx="3296470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set of drums played with sticks or hands. Different-sized drums make different sounds.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66789" y="2875826"/>
            <a:ext cx="275664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Drums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000" y="4075519"/>
            <a:ext cx="2963938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Shaken to make sound, as beads inside the instrument rattle.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9493" y="2896191"/>
            <a:ext cx="275664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Maracas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19378" y="4075519"/>
            <a:ext cx="329647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handheld drum with small metal discs that jingle when it is shaken or hit.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83292" y="2916555"/>
            <a:ext cx="447823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Tambourine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31167" y="184409"/>
            <a:ext cx="13227892" cy="174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56"/>
              </a:lnSpc>
            </a:pPr>
            <a:r>
              <a:rPr lang="en-US" sz="10183">
                <a:solidFill>
                  <a:srgbClr val="DE9708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Percussion Instruments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663762">
            <a:off x="15853034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3" b="-23307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192185" y="5903719"/>
            <a:ext cx="6591107" cy="4869180"/>
          </a:xfrm>
          <a:custGeom>
            <a:avLst/>
            <a:gdLst/>
            <a:ahLst/>
            <a:cxnLst/>
            <a:rect r="r" b="b" t="t" l="l"/>
            <a:pathLst>
              <a:path h="4869180" w="6591107">
                <a:moveTo>
                  <a:pt x="0" y="0"/>
                </a:moveTo>
                <a:lnTo>
                  <a:pt x="6591107" y="0"/>
                </a:lnTo>
                <a:lnTo>
                  <a:pt x="6591107" y="4869180"/>
                </a:lnTo>
                <a:lnTo>
                  <a:pt x="0" y="4869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102585" y="7182034"/>
            <a:ext cx="3930054" cy="2667524"/>
          </a:xfrm>
          <a:custGeom>
            <a:avLst/>
            <a:gdLst/>
            <a:ahLst/>
            <a:cxnLst/>
            <a:rect r="r" b="b" t="t" l="l"/>
            <a:pathLst>
              <a:path h="2667524" w="3930054">
                <a:moveTo>
                  <a:pt x="0" y="0"/>
                </a:moveTo>
                <a:lnTo>
                  <a:pt x="3930054" y="0"/>
                </a:lnTo>
                <a:lnTo>
                  <a:pt x="3930054" y="2667525"/>
                </a:lnTo>
                <a:lnTo>
                  <a:pt x="0" y="266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14024">
            <a:off x="1535397" y="6262899"/>
            <a:ext cx="3485145" cy="3345739"/>
          </a:xfrm>
          <a:custGeom>
            <a:avLst/>
            <a:gdLst/>
            <a:ahLst/>
            <a:cxnLst/>
            <a:rect r="r" b="b" t="t" l="l"/>
            <a:pathLst>
              <a:path h="3345739" w="3485145">
                <a:moveTo>
                  <a:pt x="0" y="0"/>
                </a:moveTo>
                <a:lnTo>
                  <a:pt x="3485145" y="0"/>
                </a:lnTo>
                <a:lnTo>
                  <a:pt x="3485145" y="3345739"/>
                </a:lnTo>
                <a:lnTo>
                  <a:pt x="0" y="3345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04883" y="2549138"/>
            <a:ext cx="4478234" cy="6709162"/>
            <a:chOff x="0" y="0"/>
            <a:chExt cx="1179453" cy="17670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9453" cy="1767022"/>
            </a:xfrm>
            <a:custGeom>
              <a:avLst/>
              <a:gdLst/>
              <a:ahLst/>
              <a:cxnLst/>
              <a:rect r="r" b="b" t="t" l="l"/>
              <a:pathLst>
                <a:path h="1767022" w="1179453">
                  <a:moveTo>
                    <a:pt x="88168" y="0"/>
                  </a:moveTo>
                  <a:lnTo>
                    <a:pt x="1091284" y="0"/>
                  </a:lnTo>
                  <a:cubicBezTo>
                    <a:pt x="1139978" y="0"/>
                    <a:pt x="1179453" y="39474"/>
                    <a:pt x="1179453" y="88168"/>
                  </a:cubicBezTo>
                  <a:lnTo>
                    <a:pt x="1179453" y="1678854"/>
                  </a:lnTo>
                  <a:cubicBezTo>
                    <a:pt x="1179453" y="1702238"/>
                    <a:pt x="1170163" y="1724664"/>
                    <a:pt x="1153629" y="1741198"/>
                  </a:cubicBezTo>
                  <a:cubicBezTo>
                    <a:pt x="1137094" y="1757733"/>
                    <a:pt x="1114668" y="1767022"/>
                    <a:pt x="1091284" y="1767022"/>
                  </a:cubicBezTo>
                  <a:lnTo>
                    <a:pt x="88168" y="1767022"/>
                  </a:lnTo>
                  <a:cubicBezTo>
                    <a:pt x="64785" y="1767022"/>
                    <a:pt x="42359" y="1757733"/>
                    <a:pt x="25824" y="1741198"/>
                  </a:cubicBezTo>
                  <a:cubicBezTo>
                    <a:pt x="9289" y="1724664"/>
                    <a:pt x="0" y="1702238"/>
                    <a:pt x="0" y="1678854"/>
                  </a:cubicBezTo>
                  <a:lnTo>
                    <a:pt x="0" y="88168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8" y="0"/>
                  </a:cubicBezTo>
                  <a:close/>
                </a:path>
              </a:pathLst>
            </a:custGeom>
            <a:solidFill>
              <a:srgbClr val="F9D9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79453" cy="182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549138"/>
            <a:ext cx="4478234" cy="6709162"/>
            <a:chOff x="0" y="0"/>
            <a:chExt cx="1179453" cy="17670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9453" cy="1767022"/>
            </a:xfrm>
            <a:custGeom>
              <a:avLst/>
              <a:gdLst/>
              <a:ahLst/>
              <a:cxnLst/>
              <a:rect r="r" b="b" t="t" l="l"/>
              <a:pathLst>
                <a:path h="1767022" w="1179453">
                  <a:moveTo>
                    <a:pt x="88168" y="0"/>
                  </a:moveTo>
                  <a:lnTo>
                    <a:pt x="1091284" y="0"/>
                  </a:lnTo>
                  <a:cubicBezTo>
                    <a:pt x="1139978" y="0"/>
                    <a:pt x="1179453" y="39474"/>
                    <a:pt x="1179453" y="88168"/>
                  </a:cubicBezTo>
                  <a:lnTo>
                    <a:pt x="1179453" y="1678854"/>
                  </a:lnTo>
                  <a:cubicBezTo>
                    <a:pt x="1179453" y="1702238"/>
                    <a:pt x="1170163" y="1724664"/>
                    <a:pt x="1153629" y="1741198"/>
                  </a:cubicBezTo>
                  <a:cubicBezTo>
                    <a:pt x="1137094" y="1757733"/>
                    <a:pt x="1114668" y="1767022"/>
                    <a:pt x="1091284" y="1767022"/>
                  </a:cubicBezTo>
                  <a:lnTo>
                    <a:pt x="88168" y="1767022"/>
                  </a:lnTo>
                  <a:cubicBezTo>
                    <a:pt x="64785" y="1767022"/>
                    <a:pt x="42359" y="1757733"/>
                    <a:pt x="25824" y="1741198"/>
                  </a:cubicBezTo>
                  <a:cubicBezTo>
                    <a:pt x="9289" y="1724664"/>
                    <a:pt x="0" y="1702238"/>
                    <a:pt x="0" y="1678854"/>
                  </a:cubicBezTo>
                  <a:lnTo>
                    <a:pt x="0" y="88168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8" y="0"/>
                  </a:cubicBezTo>
                  <a:close/>
                </a:path>
              </a:pathLst>
            </a:custGeom>
            <a:solidFill>
              <a:srgbClr val="F9D98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79453" cy="182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83292" y="2549138"/>
            <a:ext cx="4478234" cy="6709162"/>
            <a:chOff x="0" y="0"/>
            <a:chExt cx="1179453" cy="17670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9453" cy="1767022"/>
            </a:xfrm>
            <a:custGeom>
              <a:avLst/>
              <a:gdLst/>
              <a:ahLst/>
              <a:cxnLst/>
              <a:rect r="r" b="b" t="t" l="l"/>
              <a:pathLst>
                <a:path h="1767022" w="1179453">
                  <a:moveTo>
                    <a:pt x="88168" y="0"/>
                  </a:moveTo>
                  <a:lnTo>
                    <a:pt x="1091284" y="0"/>
                  </a:lnTo>
                  <a:cubicBezTo>
                    <a:pt x="1139978" y="0"/>
                    <a:pt x="1179453" y="39474"/>
                    <a:pt x="1179453" y="88168"/>
                  </a:cubicBezTo>
                  <a:lnTo>
                    <a:pt x="1179453" y="1678854"/>
                  </a:lnTo>
                  <a:cubicBezTo>
                    <a:pt x="1179453" y="1702238"/>
                    <a:pt x="1170163" y="1724664"/>
                    <a:pt x="1153629" y="1741198"/>
                  </a:cubicBezTo>
                  <a:cubicBezTo>
                    <a:pt x="1137094" y="1757733"/>
                    <a:pt x="1114668" y="1767022"/>
                    <a:pt x="1091284" y="1767022"/>
                  </a:cubicBezTo>
                  <a:lnTo>
                    <a:pt x="88168" y="1767022"/>
                  </a:lnTo>
                  <a:cubicBezTo>
                    <a:pt x="64785" y="1767022"/>
                    <a:pt x="42359" y="1757733"/>
                    <a:pt x="25824" y="1741198"/>
                  </a:cubicBezTo>
                  <a:cubicBezTo>
                    <a:pt x="9289" y="1724664"/>
                    <a:pt x="0" y="1702238"/>
                    <a:pt x="0" y="1678854"/>
                  </a:cubicBezTo>
                  <a:lnTo>
                    <a:pt x="0" y="88168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8" y="0"/>
                  </a:cubicBezTo>
                  <a:close/>
                </a:path>
              </a:pathLst>
            </a:custGeom>
            <a:solidFill>
              <a:srgbClr val="F9D98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79453" cy="182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74400" y="4612958"/>
            <a:ext cx="5149476" cy="6413463"/>
          </a:xfrm>
          <a:custGeom>
            <a:avLst/>
            <a:gdLst/>
            <a:ahLst/>
            <a:cxnLst/>
            <a:rect r="r" b="b" t="t" l="l"/>
            <a:pathLst>
              <a:path h="6413463" w="5149476">
                <a:moveTo>
                  <a:pt x="0" y="0"/>
                </a:moveTo>
                <a:lnTo>
                  <a:pt x="5149476" y="0"/>
                </a:lnTo>
                <a:lnTo>
                  <a:pt x="5149476" y="6413463"/>
                </a:lnTo>
                <a:lnTo>
                  <a:pt x="0" y="6413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688714">
            <a:off x="1301910" y="4014435"/>
            <a:ext cx="4022190" cy="6422658"/>
          </a:xfrm>
          <a:custGeom>
            <a:avLst/>
            <a:gdLst/>
            <a:ahLst/>
            <a:cxnLst/>
            <a:rect r="r" b="b" t="t" l="l"/>
            <a:pathLst>
              <a:path h="6422658" w="4022190">
                <a:moveTo>
                  <a:pt x="4022190" y="0"/>
                </a:moveTo>
                <a:lnTo>
                  <a:pt x="0" y="0"/>
                </a:lnTo>
                <a:lnTo>
                  <a:pt x="0" y="6422659"/>
                </a:lnTo>
                <a:lnTo>
                  <a:pt x="4022190" y="6422659"/>
                </a:lnTo>
                <a:lnTo>
                  <a:pt x="402219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5391">
            <a:off x="12538725" y="5796205"/>
            <a:ext cx="4967368" cy="5984780"/>
          </a:xfrm>
          <a:custGeom>
            <a:avLst/>
            <a:gdLst/>
            <a:ahLst/>
            <a:cxnLst/>
            <a:rect r="r" b="b" t="t" l="l"/>
            <a:pathLst>
              <a:path h="5984780" w="4967368">
                <a:moveTo>
                  <a:pt x="0" y="0"/>
                </a:moveTo>
                <a:lnTo>
                  <a:pt x="4967368" y="0"/>
                </a:lnTo>
                <a:lnTo>
                  <a:pt x="4967368" y="5984781"/>
                </a:lnTo>
                <a:lnTo>
                  <a:pt x="0" y="5984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08618">
            <a:off x="-421126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23" b="-23307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96878" y="4034790"/>
            <a:ext cx="329647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Guitar has six strings that you can strum or pluck with your fingers.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66789" y="2875826"/>
            <a:ext cx="275664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Guitar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50220" y="4075519"/>
            <a:ext cx="2635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Violin has four strings and is played with a bow.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89493" y="2896191"/>
            <a:ext cx="275664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Violin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19378" y="4075519"/>
            <a:ext cx="329647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Harp is a large instrument with many strings that you pluck with your fingers.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89289" y="2916555"/>
            <a:ext cx="275664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Harp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91290" y="264618"/>
            <a:ext cx="10905420" cy="174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56"/>
              </a:lnSpc>
            </a:pPr>
            <a:r>
              <a:rPr lang="en-US" sz="10183">
                <a:solidFill>
                  <a:srgbClr val="DE9708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String Instruments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663762">
            <a:off x="14538578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23" b="-233073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7678" y="2827153"/>
            <a:ext cx="4716801" cy="3484537"/>
          </a:xfrm>
          <a:custGeom>
            <a:avLst/>
            <a:gdLst/>
            <a:ahLst/>
            <a:cxnLst/>
            <a:rect r="r" b="b" t="t" l="l"/>
            <a:pathLst>
              <a:path h="3484537" w="4716801">
                <a:moveTo>
                  <a:pt x="0" y="0"/>
                </a:moveTo>
                <a:lnTo>
                  <a:pt x="4716801" y="0"/>
                </a:lnTo>
                <a:lnTo>
                  <a:pt x="4716801" y="3484537"/>
                </a:lnTo>
                <a:lnTo>
                  <a:pt x="0" y="3484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3498" y="6917449"/>
            <a:ext cx="2705802" cy="1836563"/>
          </a:xfrm>
          <a:custGeom>
            <a:avLst/>
            <a:gdLst/>
            <a:ahLst/>
            <a:cxnLst/>
            <a:rect r="r" b="b" t="t" l="l"/>
            <a:pathLst>
              <a:path h="1836563" w="2705802">
                <a:moveTo>
                  <a:pt x="0" y="0"/>
                </a:moveTo>
                <a:lnTo>
                  <a:pt x="2705802" y="0"/>
                </a:lnTo>
                <a:lnTo>
                  <a:pt x="2705802" y="1836563"/>
                </a:lnTo>
                <a:lnTo>
                  <a:pt x="0" y="183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4024">
            <a:off x="11316493" y="7355834"/>
            <a:ext cx="2380725" cy="2285496"/>
          </a:xfrm>
          <a:custGeom>
            <a:avLst/>
            <a:gdLst/>
            <a:ahLst/>
            <a:cxnLst/>
            <a:rect r="r" b="b" t="t" l="l"/>
            <a:pathLst>
              <a:path h="2285496" w="2380725">
                <a:moveTo>
                  <a:pt x="0" y="0"/>
                </a:moveTo>
                <a:lnTo>
                  <a:pt x="2380726" y="0"/>
                </a:lnTo>
                <a:lnTo>
                  <a:pt x="2380726" y="2285497"/>
                </a:lnTo>
                <a:lnTo>
                  <a:pt x="0" y="228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5285779" cy="173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6"/>
              </a:lnSpc>
            </a:pPr>
            <a:r>
              <a:rPr lang="en-US" sz="10183">
                <a:solidFill>
                  <a:srgbClr val="DE9708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Percussion Instruments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3984"/>
            <a:ext cx="8115300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Percussion instruments produce sound when you hit, shake, or scrape them. The vibration of the material creates the sound.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They are usually used to keep rhythm or add special effects to music.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599220"/>
            <a:ext cx="472470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Examples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590" y="6502231"/>
            <a:ext cx="9413624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Drums (You hit the drum with sticks or your hands to make a beat.)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Tambourine (A small round instrument with metal jingles, played by shaking or hitting.)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Maracas (A pair of instruments filled with beads or seeds, shaken to create sound.)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21367" y="4086031"/>
            <a:ext cx="4489362" cy="5591318"/>
          </a:xfrm>
          <a:custGeom>
            <a:avLst/>
            <a:gdLst/>
            <a:ahLst/>
            <a:cxnLst/>
            <a:rect r="r" b="b" t="t" l="l"/>
            <a:pathLst>
              <a:path h="5591318" w="4489362">
                <a:moveTo>
                  <a:pt x="0" y="0"/>
                </a:moveTo>
                <a:lnTo>
                  <a:pt x="4489362" y="0"/>
                </a:lnTo>
                <a:lnTo>
                  <a:pt x="4489362" y="5591318"/>
                </a:lnTo>
                <a:lnTo>
                  <a:pt x="0" y="5591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41442" y="715633"/>
            <a:ext cx="3854811" cy="4644350"/>
          </a:xfrm>
          <a:custGeom>
            <a:avLst/>
            <a:gdLst/>
            <a:ahLst/>
            <a:cxnLst/>
            <a:rect r="r" b="b" t="t" l="l"/>
            <a:pathLst>
              <a:path h="4644350" w="3854811">
                <a:moveTo>
                  <a:pt x="0" y="0"/>
                </a:moveTo>
                <a:lnTo>
                  <a:pt x="3854811" y="0"/>
                </a:lnTo>
                <a:lnTo>
                  <a:pt x="3854811" y="4644351"/>
                </a:lnTo>
                <a:lnTo>
                  <a:pt x="0" y="4644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714604">
            <a:off x="8926662" y="3143094"/>
            <a:ext cx="3319024" cy="5299838"/>
          </a:xfrm>
          <a:custGeom>
            <a:avLst/>
            <a:gdLst/>
            <a:ahLst/>
            <a:cxnLst/>
            <a:rect r="r" b="b" t="t" l="l"/>
            <a:pathLst>
              <a:path h="5299838" w="3319024">
                <a:moveTo>
                  <a:pt x="3319024" y="0"/>
                </a:moveTo>
                <a:lnTo>
                  <a:pt x="0" y="0"/>
                </a:lnTo>
                <a:lnTo>
                  <a:pt x="0" y="5299838"/>
                </a:lnTo>
                <a:lnTo>
                  <a:pt x="3319024" y="5299838"/>
                </a:lnTo>
                <a:lnTo>
                  <a:pt x="331902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0905420" cy="173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6"/>
              </a:lnSpc>
            </a:pPr>
            <a:r>
              <a:rPr lang="en-US" sz="10183">
                <a:solidFill>
                  <a:srgbClr val="DE9708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String Instruments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3984"/>
            <a:ext cx="7122282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String instruments make sound by vibrating strings. You can pluck, strum, or use a bow to create these vibrations.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length, thickness, and tension of the string change the pitch (how high or low the sound is).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716813"/>
            <a:ext cx="356114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Examples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590" y="6619824"/>
            <a:ext cx="7865889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Guitar (Played by strumming or plucking the strings.)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Violin (Played with a bow that glides across the strings.)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Harp (Played by plucking strings with fingers.)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1177" y="-1104981"/>
            <a:ext cx="19345293" cy="13106436"/>
          </a:xfrm>
          <a:custGeom>
            <a:avLst/>
            <a:gdLst/>
            <a:ahLst/>
            <a:cxnLst/>
            <a:rect r="r" b="b" t="t" l="l"/>
            <a:pathLst>
              <a:path h="13106436" w="19345293">
                <a:moveTo>
                  <a:pt x="0" y="0"/>
                </a:moveTo>
                <a:lnTo>
                  <a:pt x="19345293" y="0"/>
                </a:lnTo>
                <a:lnTo>
                  <a:pt x="19345293" y="13106437"/>
                </a:lnTo>
                <a:lnTo>
                  <a:pt x="0" y="13106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461" y="6172200"/>
            <a:ext cx="4690997" cy="4114800"/>
          </a:xfrm>
          <a:custGeom>
            <a:avLst/>
            <a:gdLst/>
            <a:ahLst/>
            <a:cxnLst/>
            <a:rect r="r" b="b" t="t" l="l"/>
            <a:pathLst>
              <a:path h="4114800" w="4690997">
                <a:moveTo>
                  <a:pt x="0" y="0"/>
                </a:moveTo>
                <a:lnTo>
                  <a:pt x="4690997" y="0"/>
                </a:lnTo>
                <a:lnTo>
                  <a:pt x="46909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122109">
            <a:off x="15756560" y="-140190"/>
            <a:ext cx="1476826" cy="4114800"/>
          </a:xfrm>
          <a:custGeom>
            <a:avLst/>
            <a:gdLst/>
            <a:ahLst/>
            <a:cxnLst/>
            <a:rect r="r" b="b" t="t" l="l"/>
            <a:pathLst>
              <a:path h="4114800" w="1476826">
                <a:moveTo>
                  <a:pt x="1476826" y="0"/>
                </a:moveTo>
                <a:lnTo>
                  <a:pt x="0" y="0"/>
                </a:lnTo>
                <a:lnTo>
                  <a:pt x="0" y="4114800"/>
                </a:lnTo>
                <a:lnTo>
                  <a:pt x="1476826" y="4114800"/>
                </a:lnTo>
                <a:lnTo>
                  <a:pt x="147682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24181" y="3704021"/>
            <a:ext cx="13018485" cy="175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6"/>
              </a:lnSpc>
            </a:pPr>
            <a:r>
              <a:rPr lang="en-US" sz="10183">
                <a:solidFill>
                  <a:srgbClr val="323944"/>
                </a:solidFill>
                <a:latin typeface="Gagalin"/>
                <a:ea typeface="Gagalin"/>
                <a:cs typeface="Gagalin"/>
                <a:sym typeface="Gagalin"/>
              </a:rPr>
              <a:t>Titolo della lezione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04883" y="2549138"/>
            <a:ext cx="4478234" cy="6709162"/>
            <a:chOff x="0" y="0"/>
            <a:chExt cx="1179453" cy="17670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9453" cy="1767022"/>
            </a:xfrm>
            <a:custGeom>
              <a:avLst/>
              <a:gdLst/>
              <a:ahLst/>
              <a:cxnLst/>
              <a:rect r="r" b="b" t="t" l="l"/>
              <a:pathLst>
                <a:path h="1767022" w="1179453">
                  <a:moveTo>
                    <a:pt x="88168" y="0"/>
                  </a:moveTo>
                  <a:lnTo>
                    <a:pt x="1091284" y="0"/>
                  </a:lnTo>
                  <a:cubicBezTo>
                    <a:pt x="1139978" y="0"/>
                    <a:pt x="1179453" y="39474"/>
                    <a:pt x="1179453" y="88168"/>
                  </a:cubicBezTo>
                  <a:lnTo>
                    <a:pt x="1179453" y="1678854"/>
                  </a:lnTo>
                  <a:cubicBezTo>
                    <a:pt x="1179453" y="1702238"/>
                    <a:pt x="1170163" y="1724664"/>
                    <a:pt x="1153629" y="1741198"/>
                  </a:cubicBezTo>
                  <a:cubicBezTo>
                    <a:pt x="1137094" y="1757733"/>
                    <a:pt x="1114668" y="1767022"/>
                    <a:pt x="1091284" y="1767022"/>
                  </a:cubicBezTo>
                  <a:lnTo>
                    <a:pt x="88168" y="1767022"/>
                  </a:lnTo>
                  <a:cubicBezTo>
                    <a:pt x="64785" y="1767022"/>
                    <a:pt x="42359" y="1757733"/>
                    <a:pt x="25824" y="1741198"/>
                  </a:cubicBezTo>
                  <a:cubicBezTo>
                    <a:pt x="9289" y="1724664"/>
                    <a:pt x="0" y="1702238"/>
                    <a:pt x="0" y="1678854"/>
                  </a:cubicBezTo>
                  <a:lnTo>
                    <a:pt x="0" y="88168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79453" cy="182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549138"/>
            <a:ext cx="4478234" cy="6709162"/>
            <a:chOff x="0" y="0"/>
            <a:chExt cx="1179453" cy="17670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9453" cy="1767022"/>
            </a:xfrm>
            <a:custGeom>
              <a:avLst/>
              <a:gdLst/>
              <a:ahLst/>
              <a:cxnLst/>
              <a:rect r="r" b="b" t="t" l="l"/>
              <a:pathLst>
                <a:path h="1767022" w="1179453">
                  <a:moveTo>
                    <a:pt x="88168" y="0"/>
                  </a:moveTo>
                  <a:lnTo>
                    <a:pt x="1091284" y="0"/>
                  </a:lnTo>
                  <a:cubicBezTo>
                    <a:pt x="1139978" y="0"/>
                    <a:pt x="1179453" y="39474"/>
                    <a:pt x="1179453" y="88168"/>
                  </a:cubicBezTo>
                  <a:lnTo>
                    <a:pt x="1179453" y="1678854"/>
                  </a:lnTo>
                  <a:cubicBezTo>
                    <a:pt x="1179453" y="1702238"/>
                    <a:pt x="1170163" y="1724664"/>
                    <a:pt x="1153629" y="1741198"/>
                  </a:cubicBezTo>
                  <a:cubicBezTo>
                    <a:pt x="1137094" y="1757733"/>
                    <a:pt x="1114668" y="1767022"/>
                    <a:pt x="1091284" y="1767022"/>
                  </a:cubicBezTo>
                  <a:lnTo>
                    <a:pt x="88168" y="1767022"/>
                  </a:lnTo>
                  <a:cubicBezTo>
                    <a:pt x="64785" y="1767022"/>
                    <a:pt x="42359" y="1757733"/>
                    <a:pt x="25824" y="1741198"/>
                  </a:cubicBezTo>
                  <a:cubicBezTo>
                    <a:pt x="9289" y="1724664"/>
                    <a:pt x="0" y="1702238"/>
                    <a:pt x="0" y="1678854"/>
                  </a:cubicBezTo>
                  <a:lnTo>
                    <a:pt x="0" y="88168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79453" cy="182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83292" y="2549138"/>
            <a:ext cx="4478234" cy="6709162"/>
            <a:chOff x="0" y="0"/>
            <a:chExt cx="1179453" cy="17670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9453" cy="1767022"/>
            </a:xfrm>
            <a:custGeom>
              <a:avLst/>
              <a:gdLst/>
              <a:ahLst/>
              <a:cxnLst/>
              <a:rect r="r" b="b" t="t" l="l"/>
              <a:pathLst>
                <a:path h="1767022" w="1179453">
                  <a:moveTo>
                    <a:pt x="88168" y="0"/>
                  </a:moveTo>
                  <a:lnTo>
                    <a:pt x="1091284" y="0"/>
                  </a:lnTo>
                  <a:cubicBezTo>
                    <a:pt x="1139978" y="0"/>
                    <a:pt x="1179453" y="39474"/>
                    <a:pt x="1179453" y="88168"/>
                  </a:cubicBezTo>
                  <a:lnTo>
                    <a:pt x="1179453" y="1678854"/>
                  </a:lnTo>
                  <a:cubicBezTo>
                    <a:pt x="1179453" y="1702238"/>
                    <a:pt x="1170163" y="1724664"/>
                    <a:pt x="1153629" y="1741198"/>
                  </a:cubicBezTo>
                  <a:cubicBezTo>
                    <a:pt x="1137094" y="1757733"/>
                    <a:pt x="1114668" y="1767022"/>
                    <a:pt x="1091284" y="1767022"/>
                  </a:cubicBezTo>
                  <a:lnTo>
                    <a:pt x="88168" y="1767022"/>
                  </a:lnTo>
                  <a:cubicBezTo>
                    <a:pt x="64785" y="1767022"/>
                    <a:pt x="42359" y="1757733"/>
                    <a:pt x="25824" y="1741198"/>
                  </a:cubicBezTo>
                  <a:cubicBezTo>
                    <a:pt x="9289" y="1724664"/>
                    <a:pt x="0" y="1702238"/>
                    <a:pt x="0" y="1678854"/>
                  </a:cubicBezTo>
                  <a:lnTo>
                    <a:pt x="0" y="88168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79453" cy="182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308618">
            <a:off x="-802508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3" b="-23307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92403" y="568801"/>
            <a:ext cx="1090542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323944"/>
                </a:solidFill>
                <a:latin typeface="Gagalin"/>
                <a:ea typeface="Gagalin"/>
                <a:cs typeface="Gagalin"/>
                <a:sym typeface="Gagalin"/>
              </a:rPr>
              <a:t>CONTESTO E DESTINATARI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663762">
            <a:off x="15023037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3" b="-23307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496878" y="4034790"/>
            <a:ext cx="329647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dfgdfgdfg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66789" y="2875826"/>
            <a:ext cx="275664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ALUNNI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50220" y="4075519"/>
            <a:ext cx="263519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dfgdfgdfg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89493" y="2896191"/>
            <a:ext cx="275664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7ED957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CLASSE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19378" y="4075519"/>
            <a:ext cx="329647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dfgdfgdfg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89289" y="2916555"/>
            <a:ext cx="275664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3131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BES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8618">
            <a:off x="-421126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3" b="-2330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1290" y="583088"/>
            <a:ext cx="10905420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323944"/>
                </a:solidFill>
                <a:latin typeface="Gagalin"/>
                <a:ea typeface="Gagalin"/>
                <a:cs typeface="Gagalin"/>
                <a:sym typeface="Gagalin"/>
              </a:rPr>
              <a:t>PREREQUISITI RICHIESTI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63762">
            <a:off x="14538578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3" b="-23307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1472" y="3214064"/>
            <a:ext cx="177073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DE9708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🎵Conoscenza della postura e tecnica pianistica di base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1472" y="4761521"/>
            <a:ext cx="1650134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83CCF3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📖Capacità di lettura in chiave di violino e di basso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467" y="6310921"/>
            <a:ext cx="1674873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85BB1D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🪘Conoscenza delle figure ritmiche fondamentali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7860321"/>
            <a:ext cx="165528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CB6CE6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⏱️Capacità di sincronizzazione con il metronomo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04883" y="2379062"/>
            <a:ext cx="4478234" cy="4627020"/>
            <a:chOff x="0" y="0"/>
            <a:chExt cx="1179453" cy="12186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9453" cy="1218639"/>
            </a:xfrm>
            <a:custGeom>
              <a:avLst/>
              <a:gdLst/>
              <a:ahLst/>
              <a:cxnLst/>
              <a:rect r="r" b="b" t="t" l="l"/>
              <a:pathLst>
                <a:path h="1218639" w="1179453">
                  <a:moveTo>
                    <a:pt x="88168" y="0"/>
                  </a:moveTo>
                  <a:lnTo>
                    <a:pt x="1091284" y="0"/>
                  </a:lnTo>
                  <a:cubicBezTo>
                    <a:pt x="1139978" y="0"/>
                    <a:pt x="1179453" y="39474"/>
                    <a:pt x="1179453" y="88168"/>
                  </a:cubicBezTo>
                  <a:lnTo>
                    <a:pt x="1179453" y="1130471"/>
                  </a:lnTo>
                  <a:cubicBezTo>
                    <a:pt x="1179453" y="1153854"/>
                    <a:pt x="1170163" y="1176280"/>
                    <a:pt x="1153629" y="1192815"/>
                  </a:cubicBezTo>
                  <a:cubicBezTo>
                    <a:pt x="1137094" y="1209350"/>
                    <a:pt x="1114668" y="1218639"/>
                    <a:pt x="1091284" y="1218639"/>
                  </a:cubicBezTo>
                  <a:lnTo>
                    <a:pt x="88168" y="1218639"/>
                  </a:lnTo>
                  <a:cubicBezTo>
                    <a:pt x="64785" y="1218639"/>
                    <a:pt x="42359" y="1209350"/>
                    <a:pt x="25824" y="1192815"/>
                  </a:cubicBezTo>
                  <a:cubicBezTo>
                    <a:pt x="9289" y="1176280"/>
                    <a:pt x="0" y="1153854"/>
                    <a:pt x="0" y="1130471"/>
                  </a:cubicBezTo>
                  <a:lnTo>
                    <a:pt x="0" y="88168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8" y="0"/>
                  </a:cubicBezTo>
                  <a:close/>
                </a:path>
              </a:pathLst>
            </a:custGeom>
            <a:solidFill>
              <a:srgbClr val="F9D9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79453" cy="1275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549138"/>
            <a:ext cx="4478234" cy="4286868"/>
            <a:chOff x="0" y="0"/>
            <a:chExt cx="1179453" cy="11290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9453" cy="1129052"/>
            </a:xfrm>
            <a:custGeom>
              <a:avLst/>
              <a:gdLst/>
              <a:ahLst/>
              <a:cxnLst/>
              <a:rect r="r" b="b" t="t" l="l"/>
              <a:pathLst>
                <a:path h="1129052" w="1179453">
                  <a:moveTo>
                    <a:pt x="88168" y="0"/>
                  </a:moveTo>
                  <a:lnTo>
                    <a:pt x="1091284" y="0"/>
                  </a:lnTo>
                  <a:cubicBezTo>
                    <a:pt x="1139978" y="0"/>
                    <a:pt x="1179453" y="39474"/>
                    <a:pt x="1179453" y="88168"/>
                  </a:cubicBezTo>
                  <a:lnTo>
                    <a:pt x="1179453" y="1040883"/>
                  </a:lnTo>
                  <a:cubicBezTo>
                    <a:pt x="1179453" y="1064267"/>
                    <a:pt x="1170163" y="1086693"/>
                    <a:pt x="1153629" y="1103228"/>
                  </a:cubicBezTo>
                  <a:cubicBezTo>
                    <a:pt x="1137094" y="1119762"/>
                    <a:pt x="1114668" y="1129052"/>
                    <a:pt x="1091284" y="1129052"/>
                  </a:cubicBezTo>
                  <a:lnTo>
                    <a:pt x="88168" y="1129052"/>
                  </a:lnTo>
                  <a:cubicBezTo>
                    <a:pt x="64785" y="1129052"/>
                    <a:pt x="42359" y="1119762"/>
                    <a:pt x="25824" y="1103228"/>
                  </a:cubicBezTo>
                  <a:cubicBezTo>
                    <a:pt x="9289" y="1086693"/>
                    <a:pt x="0" y="1064267"/>
                    <a:pt x="0" y="1040883"/>
                  </a:cubicBezTo>
                  <a:lnTo>
                    <a:pt x="0" y="88168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8" y="0"/>
                  </a:cubicBezTo>
                  <a:close/>
                </a:path>
              </a:pathLst>
            </a:custGeom>
            <a:solidFill>
              <a:srgbClr val="F9D98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79453" cy="118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308618">
            <a:off x="-847289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3" b="-23307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96878" y="4075519"/>
            <a:ext cx="3296470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Blowing air into the mouthpiece and pressing the keys allows air to pass through reeds, creating sound.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02204" y="2913926"/>
            <a:ext cx="3285818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ABILITÀ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6000" y="4075519"/>
            <a:ext cx="2963938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Similar to a piano but uses electricity to create different sounds.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5637" y="2934291"/>
            <a:ext cx="3024665" cy="65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CONOSCENZE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31167" y="382588"/>
            <a:ext cx="1322789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323944"/>
                </a:solidFill>
                <a:latin typeface="Gagalin"/>
                <a:ea typeface="Gagalin"/>
                <a:cs typeface="Gagalin"/>
                <a:sym typeface="Gagalin"/>
              </a:rPr>
              <a:t>OBIETTIVI FORMATIVI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663762">
            <a:off x="15358267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3" b="-23307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9081250"/>
            <a:ext cx="4878858" cy="69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1324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Competenze trasversali - Indicazioni Nazionali(DM 254/2012)</a:t>
            </a:r>
          </a:p>
          <a:p>
            <a:pPr algn="ctr">
              <a:lnSpc>
                <a:spcPts val="1853"/>
              </a:lnSpc>
            </a:pPr>
            <a:r>
              <a:rPr lang="en-US" sz="1324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Indicazioni Nazionali e Nuovi Scenari" del 2018</a:t>
            </a:r>
          </a:p>
          <a:p>
            <a:pPr algn="ctr">
              <a:lnSpc>
                <a:spcPts val="1853"/>
              </a:lnSpc>
            </a:pPr>
            <a:r>
              <a:rPr lang="en-US" sz="1324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(DM 254/2012)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90032" y="9081250"/>
            <a:ext cx="3707936" cy="82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2"/>
              </a:lnSpc>
            </a:pPr>
            <a:r>
              <a:rPr lang="en-US" sz="1173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Raccomandazione del Consiglio del 22 maggio 2018</a:t>
            </a:r>
          </a:p>
          <a:p>
            <a:pPr algn="ctr">
              <a:lnSpc>
                <a:spcPts val="1642"/>
              </a:lnSpc>
            </a:pPr>
            <a:r>
              <a:rPr lang="en-US" sz="1173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relativa alle competenze chiave per l'apprendimento</a:t>
            </a:r>
          </a:p>
          <a:p>
            <a:pPr algn="ctr">
              <a:lnSpc>
                <a:spcPts val="1642"/>
              </a:lnSpc>
            </a:pPr>
            <a:r>
              <a:rPr lang="en-US" sz="1173">
                <a:solidFill>
                  <a:srgbClr val="53301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Gazzetta ufficiale dell'Unione europea (C 189/1 del 4.6.2018)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8618">
            <a:off x="-802508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3" b="-2330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3762">
            <a:off x="15023037" y="579190"/>
            <a:ext cx="4621238" cy="1427023"/>
          </a:xfrm>
          <a:custGeom>
            <a:avLst/>
            <a:gdLst/>
            <a:ahLst/>
            <a:cxnLst/>
            <a:rect r="r" b="b" t="t" l="l"/>
            <a:pathLst>
              <a:path h="1427023" w="4621238">
                <a:moveTo>
                  <a:pt x="0" y="0"/>
                </a:moveTo>
                <a:lnTo>
                  <a:pt x="4621238" y="0"/>
                </a:lnTo>
                <a:lnTo>
                  <a:pt x="4621238" y="1427023"/>
                </a:lnTo>
                <a:lnTo>
                  <a:pt x="0" y="142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3" b="-2330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21169" y="3353354"/>
            <a:ext cx="4701300" cy="3393484"/>
          </a:xfrm>
          <a:custGeom>
            <a:avLst/>
            <a:gdLst/>
            <a:ahLst/>
            <a:cxnLst/>
            <a:rect r="r" b="b" t="t" l="l"/>
            <a:pathLst>
              <a:path h="3393484" w="4701300">
                <a:moveTo>
                  <a:pt x="0" y="0"/>
                </a:moveTo>
                <a:lnTo>
                  <a:pt x="4701300" y="0"/>
                </a:lnTo>
                <a:lnTo>
                  <a:pt x="4701300" y="3393484"/>
                </a:lnTo>
                <a:lnTo>
                  <a:pt x="0" y="339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96531" y="3054212"/>
            <a:ext cx="4808980" cy="6204088"/>
            <a:chOff x="0" y="0"/>
            <a:chExt cx="1266563" cy="16339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6563" cy="1633999"/>
            </a:xfrm>
            <a:custGeom>
              <a:avLst/>
              <a:gdLst/>
              <a:ahLst/>
              <a:cxnLst/>
              <a:rect r="r" b="b" t="t" l="l"/>
              <a:pathLst>
                <a:path h="1633999" w="1266563">
                  <a:moveTo>
                    <a:pt x="82104" y="0"/>
                  </a:moveTo>
                  <a:lnTo>
                    <a:pt x="1184458" y="0"/>
                  </a:lnTo>
                  <a:cubicBezTo>
                    <a:pt x="1206234" y="0"/>
                    <a:pt x="1227117" y="8650"/>
                    <a:pt x="1242515" y="24048"/>
                  </a:cubicBezTo>
                  <a:cubicBezTo>
                    <a:pt x="1257912" y="39445"/>
                    <a:pt x="1266563" y="60329"/>
                    <a:pt x="1266563" y="82104"/>
                  </a:cubicBezTo>
                  <a:lnTo>
                    <a:pt x="1266563" y="1551894"/>
                  </a:lnTo>
                  <a:cubicBezTo>
                    <a:pt x="1266563" y="1573670"/>
                    <a:pt x="1257912" y="1594553"/>
                    <a:pt x="1242515" y="1609951"/>
                  </a:cubicBezTo>
                  <a:cubicBezTo>
                    <a:pt x="1227117" y="1625348"/>
                    <a:pt x="1206234" y="1633999"/>
                    <a:pt x="1184458" y="1633999"/>
                  </a:cubicBezTo>
                  <a:lnTo>
                    <a:pt x="82104" y="1633999"/>
                  </a:lnTo>
                  <a:cubicBezTo>
                    <a:pt x="60329" y="1633999"/>
                    <a:pt x="39445" y="1625348"/>
                    <a:pt x="24048" y="1609951"/>
                  </a:cubicBezTo>
                  <a:cubicBezTo>
                    <a:pt x="8650" y="1594553"/>
                    <a:pt x="0" y="1573670"/>
                    <a:pt x="0" y="1551894"/>
                  </a:cubicBezTo>
                  <a:lnTo>
                    <a:pt x="0" y="82104"/>
                  </a:lnTo>
                  <a:cubicBezTo>
                    <a:pt x="0" y="60329"/>
                    <a:pt x="8650" y="39445"/>
                    <a:pt x="24048" y="24048"/>
                  </a:cubicBezTo>
                  <a:cubicBezTo>
                    <a:pt x="39445" y="8650"/>
                    <a:pt x="60329" y="0"/>
                    <a:pt x="82104" y="0"/>
                  </a:cubicBezTo>
                  <a:close/>
                </a:path>
              </a:pathLst>
            </a:custGeom>
            <a:solidFill>
              <a:srgbClr val="F9D98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66563" cy="1691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41070" y="3054212"/>
            <a:ext cx="4787463" cy="6204088"/>
            <a:chOff x="0" y="0"/>
            <a:chExt cx="1260896" cy="16339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0896" cy="1633999"/>
            </a:xfrm>
            <a:custGeom>
              <a:avLst/>
              <a:gdLst/>
              <a:ahLst/>
              <a:cxnLst/>
              <a:rect r="r" b="b" t="t" l="l"/>
              <a:pathLst>
                <a:path h="1633999" w="1260896">
                  <a:moveTo>
                    <a:pt x="82473" y="0"/>
                  </a:moveTo>
                  <a:lnTo>
                    <a:pt x="1178422" y="0"/>
                  </a:lnTo>
                  <a:cubicBezTo>
                    <a:pt x="1223971" y="0"/>
                    <a:pt x="1260896" y="36925"/>
                    <a:pt x="1260896" y="82473"/>
                  </a:cubicBezTo>
                  <a:lnTo>
                    <a:pt x="1260896" y="1551525"/>
                  </a:lnTo>
                  <a:cubicBezTo>
                    <a:pt x="1260896" y="1573399"/>
                    <a:pt x="1252207" y="1594376"/>
                    <a:pt x="1236740" y="1609843"/>
                  </a:cubicBezTo>
                  <a:cubicBezTo>
                    <a:pt x="1221273" y="1625309"/>
                    <a:pt x="1200296" y="1633999"/>
                    <a:pt x="1178422" y="1633999"/>
                  </a:cubicBezTo>
                  <a:lnTo>
                    <a:pt x="82473" y="1633999"/>
                  </a:lnTo>
                  <a:cubicBezTo>
                    <a:pt x="60600" y="1633999"/>
                    <a:pt x="39623" y="1625309"/>
                    <a:pt x="24156" y="1609843"/>
                  </a:cubicBezTo>
                  <a:cubicBezTo>
                    <a:pt x="8689" y="1594376"/>
                    <a:pt x="0" y="1573399"/>
                    <a:pt x="0" y="1551525"/>
                  </a:cubicBezTo>
                  <a:lnTo>
                    <a:pt x="0" y="82473"/>
                  </a:lnTo>
                  <a:cubicBezTo>
                    <a:pt x="0" y="60600"/>
                    <a:pt x="8689" y="39623"/>
                    <a:pt x="24156" y="24156"/>
                  </a:cubicBezTo>
                  <a:cubicBezTo>
                    <a:pt x="39623" y="8689"/>
                    <a:pt x="60600" y="0"/>
                    <a:pt x="82473" y="0"/>
                  </a:cubicBezTo>
                  <a:close/>
                </a:path>
              </a:pathLst>
            </a:custGeom>
            <a:solidFill>
              <a:srgbClr val="F9D98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60896" cy="1691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507873" y="5714547"/>
            <a:ext cx="4453857" cy="3457813"/>
          </a:xfrm>
          <a:custGeom>
            <a:avLst/>
            <a:gdLst/>
            <a:ahLst/>
            <a:cxnLst/>
            <a:rect r="r" b="b" t="t" l="l"/>
            <a:pathLst>
              <a:path h="3457813" w="4453857">
                <a:moveTo>
                  <a:pt x="0" y="0"/>
                </a:moveTo>
                <a:lnTo>
                  <a:pt x="4453857" y="0"/>
                </a:lnTo>
                <a:lnTo>
                  <a:pt x="4453857" y="3457813"/>
                </a:lnTo>
                <a:lnTo>
                  <a:pt x="0" y="3457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3931" y="5811380"/>
            <a:ext cx="4079196" cy="3446920"/>
          </a:xfrm>
          <a:custGeom>
            <a:avLst/>
            <a:gdLst/>
            <a:ahLst/>
            <a:cxnLst/>
            <a:rect r="r" b="b" t="t" l="l"/>
            <a:pathLst>
              <a:path h="3446920" w="4079196">
                <a:moveTo>
                  <a:pt x="0" y="0"/>
                </a:moveTo>
                <a:lnTo>
                  <a:pt x="4079196" y="0"/>
                </a:lnTo>
                <a:lnTo>
                  <a:pt x="4079196" y="3446920"/>
                </a:lnTo>
                <a:lnTo>
                  <a:pt x="0" y="3446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92403" y="568801"/>
            <a:ext cx="1090542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323944"/>
                </a:solidFill>
                <a:latin typeface="Gagalin"/>
                <a:ea typeface="Gagalin"/>
                <a:cs typeface="Gagalin"/>
                <a:sym typeface="Gagalin"/>
              </a:rPr>
              <a:t>Metodologie didattiche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83568" y="6623013"/>
            <a:ext cx="5976502" cy="114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4"/>
              </a:lnSpc>
            </a:pPr>
            <a:r>
              <a:rPr lang="en-US" sz="6731">
                <a:solidFill>
                  <a:srgbClr val="CB6CE6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PEER TO PEER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6440" y="3421880"/>
            <a:ext cx="4014179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7ED957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FLIPPED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7ED957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CLASSROOM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63869" y="3248579"/>
            <a:ext cx="4941866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3131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COOPERATIVE LEARNING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3401" y="1028700"/>
            <a:ext cx="3805899" cy="3801141"/>
          </a:xfrm>
          <a:custGeom>
            <a:avLst/>
            <a:gdLst/>
            <a:ahLst/>
            <a:cxnLst/>
            <a:rect r="r" b="b" t="t" l="l"/>
            <a:pathLst>
              <a:path h="3801141" w="3805899">
                <a:moveTo>
                  <a:pt x="0" y="0"/>
                </a:moveTo>
                <a:lnTo>
                  <a:pt x="3805899" y="0"/>
                </a:lnTo>
                <a:lnTo>
                  <a:pt x="3805899" y="3801141"/>
                </a:lnTo>
                <a:lnTo>
                  <a:pt x="0" y="3801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6013">
            <a:off x="9942246" y="1751510"/>
            <a:ext cx="3837051" cy="4114800"/>
          </a:xfrm>
          <a:custGeom>
            <a:avLst/>
            <a:gdLst/>
            <a:ahLst/>
            <a:cxnLst/>
            <a:rect r="r" b="b" t="t" l="l"/>
            <a:pathLst>
              <a:path h="4114800" w="3837051">
                <a:moveTo>
                  <a:pt x="0" y="0"/>
                </a:moveTo>
                <a:lnTo>
                  <a:pt x="3837051" y="0"/>
                </a:lnTo>
                <a:lnTo>
                  <a:pt x="38370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60771" y="4908149"/>
            <a:ext cx="5398529" cy="3671000"/>
          </a:xfrm>
          <a:custGeom>
            <a:avLst/>
            <a:gdLst/>
            <a:ahLst/>
            <a:cxnLst/>
            <a:rect r="r" b="b" t="t" l="l"/>
            <a:pathLst>
              <a:path h="3671000" w="5398529">
                <a:moveTo>
                  <a:pt x="0" y="0"/>
                </a:moveTo>
                <a:lnTo>
                  <a:pt x="5398529" y="0"/>
                </a:lnTo>
                <a:lnTo>
                  <a:pt x="5398529" y="3671000"/>
                </a:lnTo>
                <a:lnTo>
                  <a:pt x="0" y="367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3018485" cy="173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6"/>
              </a:lnSpc>
            </a:pPr>
            <a:r>
              <a:rPr lang="en-US" sz="10183">
                <a:solidFill>
                  <a:srgbClr val="DE9708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Titolo della lezione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3984"/>
            <a:ext cx="8115300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Wind instruments produce sound by blowing air into them. The air vibrates inside the instrument, creating sound. You change the pitch by pressing keys or covering holes.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 is commonly found in orchestras, marching bands, and jazz ensembles.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716813"/>
            <a:ext cx="455589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Examples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590" y="6619824"/>
            <a:ext cx="9443022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Flute (You blow air into it to make music, and you use your fingers to cover holes to change the sound.)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Clarinet (It has a single reed that vibrates when you blow air into it.)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Trumpet (A brass instrument where you buzz your lips into a mouthpiece.)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62004" y="-25660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68455" y="4337830"/>
            <a:ext cx="6587098" cy="6471824"/>
          </a:xfrm>
          <a:custGeom>
            <a:avLst/>
            <a:gdLst/>
            <a:ahLst/>
            <a:cxnLst/>
            <a:rect r="r" b="b" t="t" l="l"/>
            <a:pathLst>
              <a:path h="6471824" w="6587098">
                <a:moveTo>
                  <a:pt x="0" y="0"/>
                </a:moveTo>
                <a:lnTo>
                  <a:pt x="6587098" y="0"/>
                </a:lnTo>
                <a:lnTo>
                  <a:pt x="6587098" y="6471824"/>
                </a:lnTo>
                <a:lnTo>
                  <a:pt x="0" y="6471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44350" y="2562926"/>
            <a:ext cx="4437523" cy="4315491"/>
          </a:xfrm>
          <a:custGeom>
            <a:avLst/>
            <a:gdLst/>
            <a:ahLst/>
            <a:cxnLst/>
            <a:rect r="r" b="b" t="t" l="l"/>
            <a:pathLst>
              <a:path h="4315491" w="4437523">
                <a:moveTo>
                  <a:pt x="0" y="0"/>
                </a:moveTo>
                <a:lnTo>
                  <a:pt x="4437523" y="0"/>
                </a:lnTo>
                <a:lnTo>
                  <a:pt x="4437523" y="4315491"/>
                </a:lnTo>
                <a:lnTo>
                  <a:pt x="0" y="4315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1306" y="5550591"/>
            <a:ext cx="6176653" cy="5721125"/>
          </a:xfrm>
          <a:custGeom>
            <a:avLst/>
            <a:gdLst/>
            <a:ahLst/>
            <a:cxnLst/>
            <a:rect r="r" b="b" t="t" l="l"/>
            <a:pathLst>
              <a:path h="5721125" w="6176653">
                <a:moveTo>
                  <a:pt x="0" y="0"/>
                </a:moveTo>
                <a:lnTo>
                  <a:pt x="6176653" y="0"/>
                </a:lnTo>
                <a:lnTo>
                  <a:pt x="6176653" y="5721125"/>
                </a:lnTo>
                <a:lnTo>
                  <a:pt x="0" y="5721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38200"/>
            <a:ext cx="15285779" cy="173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6"/>
              </a:lnSpc>
            </a:pPr>
            <a:r>
              <a:rPr lang="en-US" sz="10183">
                <a:solidFill>
                  <a:srgbClr val="DE9708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Keyboard Instruments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13984"/>
            <a:ext cx="8115300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Keyboard instruments make sound when you press keys that trigger strings, pipes, or electronic sounds.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These instruments allow you to play both melody and harmony, making them very versatile.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2704" y="5156256"/>
            <a:ext cx="327762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Examples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0595" y="6059267"/>
            <a:ext cx="9413624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Piano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Melodica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Keyboard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21367" y="4086031"/>
            <a:ext cx="4489362" cy="5591318"/>
          </a:xfrm>
          <a:custGeom>
            <a:avLst/>
            <a:gdLst/>
            <a:ahLst/>
            <a:cxnLst/>
            <a:rect r="r" b="b" t="t" l="l"/>
            <a:pathLst>
              <a:path h="5591318" w="4489362">
                <a:moveTo>
                  <a:pt x="0" y="0"/>
                </a:moveTo>
                <a:lnTo>
                  <a:pt x="4489362" y="0"/>
                </a:lnTo>
                <a:lnTo>
                  <a:pt x="4489362" y="5591318"/>
                </a:lnTo>
                <a:lnTo>
                  <a:pt x="0" y="5591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41442" y="715633"/>
            <a:ext cx="3854811" cy="4644350"/>
          </a:xfrm>
          <a:custGeom>
            <a:avLst/>
            <a:gdLst/>
            <a:ahLst/>
            <a:cxnLst/>
            <a:rect r="r" b="b" t="t" l="l"/>
            <a:pathLst>
              <a:path h="4644350" w="3854811">
                <a:moveTo>
                  <a:pt x="0" y="0"/>
                </a:moveTo>
                <a:lnTo>
                  <a:pt x="3854811" y="0"/>
                </a:lnTo>
                <a:lnTo>
                  <a:pt x="3854811" y="4644351"/>
                </a:lnTo>
                <a:lnTo>
                  <a:pt x="0" y="4644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714604">
            <a:off x="8926662" y="3143094"/>
            <a:ext cx="3319024" cy="5299838"/>
          </a:xfrm>
          <a:custGeom>
            <a:avLst/>
            <a:gdLst/>
            <a:ahLst/>
            <a:cxnLst/>
            <a:rect r="r" b="b" t="t" l="l"/>
            <a:pathLst>
              <a:path h="5299838" w="3319024">
                <a:moveTo>
                  <a:pt x="3319024" y="0"/>
                </a:moveTo>
                <a:lnTo>
                  <a:pt x="0" y="0"/>
                </a:lnTo>
                <a:lnTo>
                  <a:pt x="0" y="5299838"/>
                </a:lnTo>
                <a:lnTo>
                  <a:pt x="3319024" y="5299838"/>
                </a:lnTo>
                <a:lnTo>
                  <a:pt x="331902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0905420" cy="173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6"/>
              </a:lnSpc>
            </a:pPr>
            <a:r>
              <a:rPr lang="en-US" sz="10183">
                <a:solidFill>
                  <a:srgbClr val="DE9708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String Instruments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3984"/>
            <a:ext cx="7122282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String instruments make sound by vibrating strings. You can pluck, strum, or use a bow to create these vibrations.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length, thickness, and tension of the string change the pitch (how high or low the sound is).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716813"/>
            <a:ext cx="356114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204D6E"/>
                </a:solidFill>
                <a:latin typeface="Darumadrop One"/>
                <a:ea typeface="Darumadrop One"/>
                <a:cs typeface="Darumadrop One"/>
                <a:sym typeface="Darumadrop One"/>
              </a:rPr>
              <a:t>Examples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590" y="6619824"/>
            <a:ext cx="7865889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Guitar (Played by strumming or plucking the strings.)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Violin (Played with a bow that glides across the strings.)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204D6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Harp (Played by plucking strings with fingers.)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DAG1fhW7e3w</dc:identifier>
  <dcterms:modified xsi:type="dcterms:W3CDTF">2011-08-01T06:04:30Z</dcterms:modified>
  <cp:revision>1</cp:revision>
  <dc:title>prova orale 60 CFA salvatore costantino</dc:title>
</cp:coreProperties>
</file>